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18" r:id="rId2"/>
    <p:sldId id="316" r:id="rId3"/>
    <p:sldId id="313" r:id="rId4"/>
    <p:sldId id="327" r:id="rId5"/>
    <p:sldId id="326" r:id="rId6"/>
    <p:sldId id="320" r:id="rId7"/>
    <p:sldId id="329" r:id="rId8"/>
    <p:sldId id="315" r:id="rId9"/>
    <p:sldId id="330" r:id="rId10"/>
    <p:sldId id="317" r:id="rId11"/>
    <p:sldId id="259" r:id="rId12"/>
    <p:sldId id="319" r:id="rId13"/>
    <p:sldId id="323" r:id="rId14"/>
    <p:sldId id="321" r:id="rId15"/>
    <p:sldId id="322" r:id="rId16"/>
    <p:sldId id="324" r:id="rId17"/>
    <p:sldId id="331" r:id="rId18"/>
    <p:sldId id="325" r:id="rId19"/>
    <p:sldId id="33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96" d="100"/>
          <a:sy n="96" d="100"/>
        </p:scale>
        <p:origin x="112" y="2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C7CA43-27B6-E833-3122-7BF5DD53351F}"/>
              </a:ext>
            </a:extLst>
          </p:cNvPr>
          <p:cNvPicPr>
            <a:picLocks noChangeAspect="1"/>
          </p:cNvPicPr>
          <p:nvPr/>
        </p:nvPicPr>
        <p:blipFill>
          <a:blip r:embed="rId2"/>
          <a:stretch>
            <a:fillRect/>
          </a:stretch>
        </p:blipFill>
        <p:spPr>
          <a:xfrm>
            <a:off x="-63267" y="457200"/>
            <a:ext cx="8677235" cy="64008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965" y="622853"/>
            <a:ext cx="4276623" cy="266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Conclusion</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5426765" cy="1537252"/>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AI / AGI / NHI Cold War</a:t>
            </a:r>
            <a:endParaRPr lang="en-US"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9015"/>
            <a:ext cx="5049078" cy="2844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74E2489-350B-5030-B6FA-8EE138795823}"/>
              </a:ext>
            </a:extLst>
          </p:cNvPr>
          <p:cNvPicPr>
            <a:picLocks noChangeAspect="1"/>
          </p:cNvPicPr>
          <p:nvPr/>
        </p:nvPicPr>
        <p:blipFill>
          <a:blip r:embed="rId3"/>
          <a:stretch>
            <a:fillRect/>
          </a:stretch>
        </p:blipFill>
        <p:spPr>
          <a:xfrm>
            <a:off x="5247536" y="0"/>
            <a:ext cx="6851990" cy="6858000"/>
          </a:xfrm>
          <a:prstGeom prst="rect">
            <a:avLst/>
          </a:prstGeom>
        </p:spPr>
      </p:pic>
    </p:spTree>
    <p:extLst>
      <p:ext uri="{BB962C8B-B14F-4D97-AF65-F5344CB8AC3E}">
        <p14:creationId xmlns:p14="http://schemas.microsoft.com/office/powerpoint/2010/main" val="3741119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Machine Learning vs Artificial Intelligence (AI) vs Artificial General Intelligence (AGI) </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is a subset of AI that focuses on a specific task. It involves training models on data and then using these models to make predictions or decisions without being explicitly programmed to perform the task.</a:t>
            </a:r>
          </a:p>
          <a:p>
            <a:pPr marL="203195" indent="0">
              <a:lnSpc>
                <a:spcPct val="100000"/>
              </a:lnSpc>
              <a:buNone/>
            </a:pPr>
            <a:r>
              <a:rPr lang="en-US" sz="1800" dirty="0">
                <a:latin typeface="Arial" panose="020B0604020202020204" pitchFamily="34" charset="0"/>
                <a:cs typeface="Arial" panose="020B0604020202020204" pitchFamily="34" charset="0"/>
              </a:rPr>
              <a:t> </a:t>
            </a:r>
          </a:p>
          <a:p>
            <a:pPr marL="203195" indent="0">
              <a:lnSpc>
                <a:spcPct val="100000"/>
              </a:lnSpc>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is a broader concept referring to machines or software that can mimic human intelligence. AI can learn from experience, adjust to new inputs, and perform tasks that usually require human intelligence.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is a highly autonomous system that outperforms humans in most economically valuable work. It's about machines having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525" y="1609853"/>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a:t>
            </a:r>
            <a:r>
              <a:rPr lang="en-US" sz="1800" dirty="0" err="1">
                <a:latin typeface="Arial" panose="020B0604020202020204" pitchFamily="34" charset="0"/>
                <a:cs typeface="Arial" panose="020B0604020202020204" pitchFamily="34" charset="0"/>
              </a:rPr>
              <a:t>recognise</a:t>
            </a:r>
            <a:r>
              <a:rPr lang="en-US" sz="1800" dirty="0">
                <a:latin typeface="Arial" panose="020B0604020202020204" pitchFamily="34" charset="0"/>
                <a:cs typeface="Arial" panose="020B0604020202020204" pitchFamily="34" charset="0"/>
              </a:rPr>
              <a:t>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555752"/>
            <a:ext cx="6846749" cy="5219400"/>
          </a:xfrm>
          <a:prstGeom prst="rect">
            <a:avLst/>
          </a:prstGeom>
        </p:spPr>
        <p:txBody>
          <a:bodyPr spcFirstLastPara="1" vert="horz" wrap="square" lIns="121900" tIns="121900" rIns="121900" bIns="121900" rtlCol="0" anchor="t" anchorCtr="0">
            <a:noAutofit/>
          </a:bodyPr>
          <a:lstStyle/>
          <a:p>
            <a:pPr marL="0" indent="0">
              <a:buNone/>
            </a:pP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agents (including humans and other AGI systems).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ML/AI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63932"/>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461837"/>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1505374892"/>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with 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AIs with 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entities 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is capable of doing all of the work of an organization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3649</TotalTime>
  <Words>954</Words>
  <Application>Microsoft Office PowerPoint</Application>
  <PresentationFormat>Widescreen</PresentationFormat>
  <Paragraphs>91</Paragraphs>
  <Slides>19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Inter</vt:lpstr>
      <vt:lpstr>Montserrat</vt:lpstr>
      <vt:lpstr>Office Theme</vt:lpstr>
      <vt:lpstr>Robodog</vt:lpstr>
      <vt:lpstr>Understanding Self-Awareness and the Limitations of Artificial Intelligence (AI) in the Journey to Artificial General Intelligence (AGI)</vt:lpstr>
      <vt:lpstr>Machine Learning vs Artificial Intelligence (AI) vs Artificial General Intelligence (AGI) </vt:lpstr>
      <vt:lpstr>Large Language Model (LLM)</vt:lpstr>
      <vt:lpstr>Limitations of Large Language Models</vt:lpstr>
      <vt:lpstr>Theories of Self-Awareness</vt:lpstr>
      <vt:lpstr>In the theory of mind, the AGI should be programmed to understand and predict the actions and thoughts of other agents (including humans and other AGI systems).   In the protagonist theory, the AI or AGI needs to perceive itself as the central character in its experiences.   In the emergent self-theory, the AGI might develop self-awareness through interactions and relationships with other entities.   In the mirror test theory, the AGI system needs to recognize itself and distinguish its actions and state from those of others. </vt:lpstr>
      <vt:lpstr>Path to Artificial General Intelligence (AGI)</vt:lpstr>
      <vt:lpstr>Path to Artificial General Intelligence (AGI)</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47</cp:revision>
  <dcterms:created xsi:type="dcterms:W3CDTF">2024-07-10T04:43:25Z</dcterms:created>
  <dcterms:modified xsi:type="dcterms:W3CDTF">2024-07-13T15:42:41Z</dcterms:modified>
</cp:coreProperties>
</file>